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0" r:id="rId4"/>
    <p:sldId id="258" r:id="rId5"/>
    <p:sldId id="261" r:id="rId6"/>
    <p:sldId id="262" r:id="rId7"/>
    <p:sldId id="267" r:id="rId8"/>
    <p:sldId id="264" r:id="rId9"/>
    <p:sldId id="265" r:id="rId10"/>
    <p:sldId id="266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8DC6"/>
    <a:srgbClr val="A9A9A9"/>
    <a:srgbClr val="F0C53A"/>
    <a:srgbClr val="27CCBD"/>
    <a:srgbClr val="95EFE5"/>
    <a:srgbClr val="063C9B"/>
    <a:srgbClr val="B0F1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2.jpeg>
</file>

<file path=ppt/media/image3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5146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2461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0621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6954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9329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1174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7417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10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6866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0513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5006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7/28/2020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03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">
            <a:extLst>
              <a:ext uri="{FF2B5EF4-FFF2-40B4-BE49-F238E27FC236}">
                <a16:creationId xmlns:a16="http://schemas.microsoft.com/office/drawing/2014/main" id="{6A7C9BD8-6C6D-486E-B022-4CB97221C6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55B03D-532E-4567-BD37-230791E85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16721"/>
            <a:ext cx="9144000" cy="115266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Deep Learning and IVF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4C373-8F9E-43A6-9EBB-476EE7981A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36465"/>
            <a:ext cx="9144000" cy="64678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First Rotation Project @ Hajirasouliha Lab</a:t>
            </a:r>
          </a:p>
        </p:txBody>
      </p:sp>
    </p:spTree>
    <p:extLst>
      <p:ext uri="{BB962C8B-B14F-4D97-AF65-F5344CB8AC3E}">
        <p14:creationId xmlns:p14="http://schemas.microsoft.com/office/powerpoint/2010/main" val="2983378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A2E79-491B-447E-B893-81E5CCC31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Noise Reduction Through Manual 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A0398-541F-48C2-9D28-6DD0FB7BA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Still need some advice for this</a:t>
            </a:r>
          </a:p>
          <a:p>
            <a:r>
              <a:rPr lang="en-US" dirty="0"/>
              <a:t>Hough Circle Detection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487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973D1-1CF9-4543-AADC-B0674754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Choice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23D21-101E-4896-8E8C-ACAF8D511F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ResNet</a:t>
            </a:r>
            <a:r>
              <a:rPr lang="en-US" dirty="0"/>
              <a:t> 34</a:t>
            </a:r>
          </a:p>
          <a:p>
            <a:r>
              <a:rPr lang="en-US" dirty="0"/>
              <a:t>EfficientNetB0</a:t>
            </a:r>
          </a:p>
          <a:p>
            <a:r>
              <a:rPr lang="en-US" dirty="0"/>
              <a:t>EfficientNetB4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A63F8B-D18D-4F8D-8823-8A16B1AAD4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Loss Function:</a:t>
            </a:r>
          </a:p>
          <a:p>
            <a:r>
              <a:rPr lang="en-US" dirty="0" err="1"/>
              <a:t>Softmax</a:t>
            </a:r>
            <a:r>
              <a:rPr lang="en-US" dirty="0"/>
              <a:t> + Cross Entropy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Performance:</a:t>
            </a:r>
          </a:p>
          <a:p>
            <a:r>
              <a:rPr lang="en-US" dirty="0"/>
              <a:t>Accuracy</a:t>
            </a:r>
          </a:p>
          <a:p>
            <a:r>
              <a:rPr lang="en-US" dirty="0"/>
              <a:t>Confusion Matrix</a:t>
            </a:r>
          </a:p>
          <a:p>
            <a:r>
              <a:rPr lang="en-US" dirty="0"/>
              <a:t>Classification Report</a:t>
            </a:r>
          </a:p>
        </p:txBody>
      </p:sp>
    </p:spTree>
    <p:extLst>
      <p:ext uri="{BB962C8B-B14F-4D97-AF65-F5344CB8AC3E}">
        <p14:creationId xmlns:p14="http://schemas.microsoft.com/office/powerpoint/2010/main" val="652345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53C0F-0FA0-4EEC-93FB-6E6AC47BE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1D76A-A783-4383-8A79-9EA6FEFF9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  <a:p>
            <a:pPr lvl="1"/>
            <a:r>
              <a:rPr lang="en-US" dirty="0"/>
              <a:t>Use </a:t>
            </a:r>
            <a:r>
              <a:rPr lang="en-US" b="1" dirty="0"/>
              <a:t>Deep Learning </a:t>
            </a:r>
            <a:r>
              <a:rPr lang="en-US" dirty="0"/>
              <a:t>to classify blastocytes into euploidy, aneuploidy, complex aneuploidy, and mutant cells through imaging to explore </a:t>
            </a:r>
            <a:r>
              <a:rPr lang="en-US" b="1" dirty="0"/>
              <a:t>non-invasive/unbiased methods to select best cells for IVF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382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24F4AA-FFAA-49FA-9D3C-CFE3D1E8FE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393" r="-1" b="22037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187782-68F1-4545-B563-6F815A06A6E1}"/>
              </a:ext>
            </a:extLst>
          </p:cNvPr>
          <p:cNvSpPr txBox="1"/>
          <p:nvPr/>
        </p:nvSpPr>
        <p:spPr>
          <a:xfrm>
            <a:off x="964916" y="2028616"/>
            <a:ext cx="4487868" cy="280076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4400" dirty="0">
                <a:latin typeface="+mj-lt"/>
              </a:rPr>
              <a:t>Data</a:t>
            </a:r>
          </a:p>
          <a:p>
            <a:pPr marL="514350" indent="-514350">
              <a:buAutoNum type="arabicPeriod"/>
            </a:pPr>
            <a:r>
              <a:rPr lang="en-US" sz="4400" dirty="0">
                <a:latin typeface="+mj-lt"/>
              </a:rPr>
              <a:t>Preprocessing</a:t>
            </a:r>
          </a:p>
          <a:p>
            <a:pPr marL="514350" indent="-514350">
              <a:buAutoNum type="arabicPeriod"/>
            </a:pPr>
            <a:r>
              <a:rPr lang="en-US" sz="4400" dirty="0">
                <a:latin typeface="+mj-lt"/>
              </a:rPr>
              <a:t>Model Choice</a:t>
            </a:r>
          </a:p>
          <a:p>
            <a:pPr marL="514350" indent="-514350">
              <a:buAutoNum type="arabicPeriod"/>
            </a:pPr>
            <a:r>
              <a:rPr lang="en-US" sz="4400" dirty="0">
                <a:latin typeface="+mj-lt"/>
              </a:rPr>
              <a:t>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386631-DBD9-4054-BDBC-02849869C801}"/>
              </a:ext>
            </a:extLst>
          </p:cNvPr>
          <p:cNvSpPr txBox="1"/>
          <p:nvPr/>
        </p:nvSpPr>
        <p:spPr>
          <a:xfrm>
            <a:off x="964917" y="888489"/>
            <a:ext cx="2098918" cy="769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400" dirty="0">
                <a:latin typeface="+mj-lt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2626156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9C3D0-25E6-4B90-80FE-65FDC4174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(size: ~10k)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E7E318-E007-4FC7-ADB5-F82B60C6889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Metadata</a:t>
            </a:r>
          </a:p>
          <a:p>
            <a:r>
              <a:rPr lang="en-US" dirty="0"/>
              <a:t>Patient Age</a:t>
            </a:r>
          </a:p>
          <a:p>
            <a:r>
              <a:rPr lang="en-US" dirty="0"/>
              <a:t>Egg Date</a:t>
            </a:r>
          </a:p>
          <a:p>
            <a:r>
              <a:rPr lang="en-US" dirty="0"/>
              <a:t>Time stamps</a:t>
            </a:r>
          </a:p>
          <a:p>
            <a:r>
              <a:rPr lang="en-US" dirty="0"/>
              <a:t>Size of XXX</a:t>
            </a:r>
          </a:p>
          <a:p>
            <a:r>
              <a:rPr lang="en-US" dirty="0"/>
              <a:t>Scores from multiple Embryologists Groups</a:t>
            </a:r>
          </a:p>
          <a:p>
            <a:pPr lvl="1"/>
            <a:r>
              <a:rPr lang="en-US" dirty="0"/>
              <a:t>Different Metrics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47E52B-D2FA-4D54-B20A-A349A6B943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825625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Image</a:t>
            </a:r>
          </a:p>
          <a:p>
            <a:r>
              <a:rPr lang="en-US" dirty="0"/>
              <a:t>Blastocyte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A picture containing bottle, sitting, photo, car&#10;&#10;Description automatically generated">
            <a:extLst>
              <a:ext uri="{FF2B5EF4-FFF2-40B4-BE49-F238E27FC236}">
                <a16:creationId xmlns:a16="http://schemas.microsoft.com/office/drawing/2014/main" id="{F0563E43-2295-4E33-AD08-51778A1F69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948" y="3080504"/>
            <a:ext cx="2910761" cy="291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030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4A2ABAE-B7F3-459D-95DE-BE3A2A92C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(Metadata)</a:t>
            </a:r>
            <a:br>
              <a:rPr lang="en-US" dirty="0"/>
            </a:b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75F8E99-AC5D-45E3-B262-74E43A33CCE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Class Distribution</a:t>
            </a:r>
          </a:p>
          <a:p>
            <a:pPr lvl="1"/>
            <a:r>
              <a:rPr lang="en-US" sz="1600" dirty="0"/>
              <a:t>Biggest Chunk: EUP, </a:t>
            </a:r>
            <a:r>
              <a:rPr lang="en-US" sz="1600" dirty="0" err="1"/>
              <a:t>CxA</a:t>
            </a:r>
            <a:endParaRPr lang="en-US" sz="1600" dirty="0"/>
          </a:p>
          <a:p>
            <a:r>
              <a:rPr lang="en-US" sz="1800" dirty="0"/>
              <a:t>Most Important Metadata Feature is Age of the patient</a:t>
            </a:r>
          </a:p>
          <a:p>
            <a:pPr lvl="1"/>
            <a:r>
              <a:rPr lang="en-US" sz="1600" dirty="0"/>
              <a:t>Both by T-test (****: p-value &lt; 10</a:t>
            </a:r>
            <a:r>
              <a:rPr lang="en-US" sz="1600" baseline="30000" dirty="0"/>
              <a:t>-20</a:t>
            </a:r>
            <a:r>
              <a:rPr lang="en-US" sz="1600" dirty="0"/>
              <a:t>) and by </a:t>
            </a:r>
            <a:r>
              <a:rPr lang="en-US" sz="1600" dirty="0" err="1"/>
              <a:t>XGBoost</a:t>
            </a:r>
            <a:r>
              <a:rPr lang="en-US" sz="1600" dirty="0"/>
              <a:t> feature importance</a:t>
            </a:r>
          </a:p>
          <a:p>
            <a:r>
              <a:rPr lang="en-US" sz="1800" dirty="0"/>
              <a:t>Can Achieve 50% accuracy based on </a:t>
            </a:r>
            <a:r>
              <a:rPr lang="en-US" sz="1800" dirty="0" err="1"/>
              <a:t>XGBoost</a:t>
            </a:r>
            <a:r>
              <a:rPr lang="en-US" sz="1800" dirty="0"/>
              <a:t> w/ Metadata Only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05EB1AB-F99F-41DF-A681-8620752DF6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1477755"/>
              </p:ext>
            </p:extLst>
          </p:nvPr>
        </p:nvGraphicFramePr>
        <p:xfrm>
          <a:off x="720751" y="1690688"/>
          <a:ext cx="5375249" cy="41536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Acrobat Document" r:id="rId3" imgW="7543519" imgH="5829300" progId="AcroExch.Document.DC">
                  <p:embed/>
                </p:oleObj>
              </mc:Choice>
              <mc:Fallback>
                <p:oleObj name="Acrobat Document" r:id="rId3" imgW="7543519" imgH="582930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0751" y="1690688"/>
                        <a:ext cx="5375249" cy="41536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0748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EB756-D007-4674-9078-DB38A3A48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Baseline Models with Patient Age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6BAFD5-82D9-46DB-91B8-AB87475FC0B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Thresholds at Age 38.38 and 38.77 each green and red respectively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Decision Rule</a:t>
            </a:r>
          </a:p>
          <a:p>
            <a:r>
              <a:rPr lang="en-US" sz="2000" dirty="0">
                <a:solidFill>
                  <a:srgbClr val="518DC6"/>
                </a:solidFill>
              </a:rPr>
              <a:t>EUP: </a:t>
            </a:r>
            <a:r>
              <a:rPr lang="en-US" sz="2000" i="1" dirty="0">
                <a:solidFill>
                  <a:srgbClr val="518DC6"/>
                </a:solidFill>
              </a:rPr>
              <a:t>AGE &lt;= 38.38</a:t>
            </a:r>
          </a:p>
          <a:p>
            <a:r>
              <a:rPr lang="en-US" sz="2000" dirty="0">
                <a:solidFill>
                  <a:srgbClr val="F0C53A"/>
                </a:solidFill>
              </a:rPr>
              <a:t>ANU: </a:t>
            </a:r>
            <a:r>
              <a:rPr lang="en-US" sz="2000" i="1" dirty="0">
                <a:solidFill>
                  <a:srgbClr val="F0C53A"/>
                </a:solidFill>
              </a:rPr>
              <a:t>38.38 &lt; AGE &lt;= 38.77</a:t>
            </a:r>
          </a:p>
          <a:p>
            <a:r>
              <a:rPr lang="en-US" sz="2000" dirty="0" err="1">
                <a:solidFill>
                  <a:srgbClr val="A9A9A9"/>
                </a:solidFill>
              </a:rPr>
              <a:t>CxA</a:t>
            </a:r>
            <a:r>
              <a:rPr lang="en-US" sz="2000" dirty="0">
                <a:solidFill>
                  <a:srgbClr val="A9A9A9"/>
                </a:solidFill>
              </a:rPr>
              <a:t>: </a:t>
            </a:r>
            <a:r>
              <a:rPr lang="en-US" sz="2000" i="1" dirty="0">
                <a:solidFill>
                  <a:srgbClr val="A9A9A9"/>
                </a:solidFill>
              </a:rPr>
              <a:t>38.77 &lt; AGE</a:t>
            </a:r>
          </a:p>
          <a:p>
            <a:endParaRPr lang="en-US" sz="2000" i="1" dirty="0"/>
          </a:p>
          <a:p>
            <a:r>
              <a:rPr lang="en-US" sz="2000" dirty="0"/>
              <a:t>Would Yield 50% Accuracy with Age Information Only</a:t>
            </a:r>
          </a:p>
          <a:p>
            <a:endParaRPr lang="en-US" sz="2000" i="1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695046F-0FB9-4116-92E9-A9BED16A10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748329"/>
              </p:ext>
            </p:extLst>
          </p:nvPr>
        </p:nvGraphicFramePr>
        <p:xfrm>
          <a:off x="912853" y="1825625"/>
          <a:ext cx="5183147" cy="43056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Acrobat Document" r:id="rId3" imgW="7543519" imgH="5829300" progId="AcroExch.Document.DC">
                  <p:embed/>
                </p:oleObj>
              </mc:Choice>
              <mc:Fallback>
                <p:oleObj name="Acrobat Document" r:id="rId3" imgW="7543519" imgH="582930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2853" y="1825625"/>
                        <a:ext cx="5183147" cy="43056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2250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871962F-9A98-4594-A0E5-90FE7E844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Unbiased Metric for Selecting best Blastocytes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D74485-C056-4817-98AA-16D0BFDA21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Convert Non-numeric scoring system into numeric ones</a:t>
            </a:r>
          </a:p>
          <a:p>
            <a:endParaRPr lang="en-US" dirty="0"/>
          </a:p>
          <a:p>
            <a:r>
              <a:rPr lang="en-US" dirty="0"/>
              <a:t>Take the </a:t>
            </a:r>
            <a:r>
              <a:rPr lang="en-US" b="1" dirty="0"/>
              <a:t>mean</a:t>
            </a:r>
            <a:r>
              <a:rPr lang="en-US" dirty="0"/>
              <a:t> of all the scores</a:t>
            </a:r>
          </a:p>
          <a:p>
            <a:endParaRPr lang="en-US" dirty="0"/>
          </a:p>
          <a:p>
            <a:r>
              <a:rPr lang="en-US"/>
              <a:t>(PCA </a:t>
            </a:r>
            <a:r>
              <a:rPr lang="en-US" dirty="0"/>
              <a:t>on these </a:t>
            </a:r>
            <a:r>
              <a:rPr lang="en-US"/>
              <a:t>columns ?)</a:t>
            </a:r>
            <a:endParaRPr 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A1D907C-C00F-4C05-BB91-B0F2F8B315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8712879"/>
              </p:ext>
            </p:extLst>
          </p:nvPr>
        </p:nvGraphicFramePr>
        <p:xfrm>
          <a:off x="6172202" y="1825625"/>
          <a:ext cx="5206200" cy="40229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Acrobat Document" r:id="rId3" imgW="7543519" imgH="5829300" progId="AcroExch.Document.DC">
                  <p:embed/>
                </p:oleObj>
              </mc:Choice>
              <mc:Fallback>
                <p:oleObj name="Acrobat Document" r:id="rId3" imgW="7543519" imgH="582930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72202" y="1825625"/>
                        <a:ext cx="5206200" cy="40229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272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D131573-71BA-4D7F-9BE9-DADBE9123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(Image)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7FDEF4-3247-4296-A6A2-B9A6D01C8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 =10k for 500x500 pixel image is on the very small data for Deep Learning</a:t>
            </a:r>
          </a:p>
          <a:p>
            <a:pPr lvl="1"/>
            <a:r>
              <a:rPr lang="en-US" dirty="0"/>
              <a:t>Overfitting is an Issue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Preprocessing Matters</a:t>
            </a:r>
          </a:p>
          <a:p>
            <a:pPr lvl="1"/>
            <a:r>
              <a:rPr lang="en-US" dirty="0"/>
              <a:t>Data Augmentation</a:t>
            </a:r>
          </a:p>
          <a:p>
            <a:pPr lvl="1"/>
            <a:r>
              <a:rPr lang="en-US" dirty="0"/>
              <a:t>TBC…</a:t>
            </a:r>
          </a:p>
        </p:txBody>
      </p:sp>
    </p:spTree>
    <p:extLst>
      <p:ext uri="{BB962C8B-B14F-4D97-AF65-F5344CB8AC3E}">
        <p14:creationId xmlns:p14="http://schemas.microsoft.com/office/powerpoint/2010/main" val="3332317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E62A4-67D5-4848-AD67-9F1A4AE07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Augmentation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18802-530F-41B1-8853-50987C759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Ways to increase number of samples for almost free</a:t>
            </a:r>
          </a:p>
          <a:p>
            <a:pPr lvl="1"/>
            <a:r>
              <a:rPr lang="en-US" dirty="0"/>
              <a:t>Blastocyte images are rotationally and translationally invariant</a:t>
            </a:r>
          </a:p>
          <a:p>
            <a:pPr lvl="1"/>
            <a:endParaRPr lang="en-US" dirty="0"/>
          </a:p>
          <a:p>
            <a:r>
              <a:rPr lang="en-US" dirty="0"/>
              <a:t>Possible Operations</a:t>
            </a:r>
          </a:p>
          <a:p>
            <a:pPr lvl="1"/>
            <a:r>
              <a:rPr lang="en-US" dirty="0"/>
              <a:t>Rotation</a:t>
            </a:r>
          </a:p>
          <a:p>
            <a:pPr lvl="1"/>
            <a:r>
              <a:rPr lang="en-US" dirty="0"/>
              <a:t>Translation</a:t>
            </a:r>
          </a:p>
          <a:p>
            <a:pPr lvl="1"/>
            <a:r>
              <a:rPr lang="en-US" dirty="0"/>
              <a:t>Brightness</a:t>
            </a:r>
          </a:p>
          <a:p>
            <a:pPr lvl="1"/>
            <a:r>
              <a:rPr lang="en-US" dirty="0"/>
              <a:t>Contrast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698962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282</Words>
  <Application>Microsoft Office PowerPoint</Application>
  <PresentationFormat>Widescreen</PresentationFormat>
  <Paragraphs>71</Paragraphs>
  <Slides>11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Calibri</vt:lpstr>
      <vt:lpstr>Tw Cen MT</vt:lpstr>
      <vt:lpstr>ShapesVTI</vt:lpstr>
      <vt:lpstr>Acrobat Document</vt:lpstr>
      <vt:lpstr>Deep Learning and IVF</vt:lpstr>
      <vt:lpstr>Overview</vt:lpstr>
      <vt:lpstr>PowerPoint Presentation</vt:lpstr>
      <vt:lpstr>Data (size: ~10k)</vt:lpstr>
      <vt:lpstr>Data Exploration (Metadata) </vt:lpstr>
      <vt:lpstr>Setting Baseline Models with Patient Age</vt:lpstr>
      <vt:lpstr>Unbiased Metric for Selecting best Blastocytes</vt:lpstr>
      <vt:lpstr>Data (Image)</vt:lpstr>
      <vt:lpstr>Image Augmentation</vt:lpstr>
      <vt:lpstr>Noise Reduction Through Manual Manipulation</vt:lpstr>
      <vt:lpstr>Model Choice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and IVF</dc:title>
  <dc:creator>준범 김</dc:creator>
  <cp:lastModifiedBy>준범 김</cp:lastModifiedBy>
  <cp:revision>16</cp:revision>
  <dcterms:created xsi:type="dcterms:W3CDTF">2020-07-28T02:44:39Z</dcterms:created>
  <dcterms:modified xsi:type="dcterms:W3CDTF">2020-07-28T04:29:03Z</dcterms:modified>
</cp:coreProperties>
</file>

<file path=docProps/thumbnail.jpeg>
</file>